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37" r:id="rId3"/>
    <p:sldId id="420" r:id="rId4"/>
    <p:sldId id="401" r:id="rId5"/>
    <p:sldId id="412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11" r:id="rId14"/>
    <p:sldId id="426" r:id="rId15"/>
    <p:sldId id="410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1" r:id="rId24"/>
    <p:sldId id="422" r:id="rId25"/>
    <p:sldId id="409" r:id="rId26"/>
    <p:sldId id="423" r:id="rId27"/>
    <p:sldId id="424" r:id="rId28"/>
    <p:sldId id="425" r:id="rId29"/>
    <p:sldId id="400" r:id="rId30"/>
  </p:sldIdLst>
  <p:sldSz cx="9144000" cy="6858000" type="screen4x3"/>
  <p:notesSz cx="9928225" cy="6797675"/>
  <p:embeddedFontLst>
    <p:embeddedFont>
      <p:font typeface="Tahoma" panose="020B0604030504040204" pitchFamily="34" charset="0"/>
      <p:regular r:id="rId33"/>
      <p:bold r:id="rId34"/>
    </p:embeddedFont>
    <p:embeddedFont>
      <p:font typeface="Trebuchet MS" panose="020B0603020202020204" pitchFamily="34" charset="0"/>
      <p:regular r:id="rId35"/>
      <p:bold r:id="rId36"/>
      <p:italic r:id="rId37"/>
      <p:bold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C54"/>
    <a:srgbClr val="95C03B"/>
    <a:srgbClr val="FF9933"/>
    <a:srgbClr val="F80CCB"/>
    <a:srgbClr val="9999FF"/>
    <a:srgbClr val="FF9966"/>
    <a:srgbClr val="000000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>
      <p:cViewPr varScale="1">
        <p:scale>
          <a:sx n="120" d="100"/>
          <a:sy n="120" d="100"/>
        </p:scale>
        <p:origin x="816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2022-11-16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2337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31" y="7"/>
            <a:ext cx="4303916" cy="339489"/>
          </a:xfrm>
          <a:prstGeom prst="rect">
            <a:avLst/>
          </a:prstGeom>
        </p:spPr>
        <p:txBody>
          <a:bodyPr vert="horz" lIns="89691" tIns="44846" rIns="89691" bIns="448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2022-11-16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1" tIns="44846" rIns="89691" bIns="448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6" y="3229097"/>
            <a:ext cx="7941317" cy="3058557"/>
          </a:xfrm>
          <a:prstGeom prst="rect">
            <a:avLst/>
          </a:prstGeom>
        </p:spPr>
        <p:txBody>
          <a:bodyPr vert="horz" lIns="89691" tIns="44846" rIns="89691" bIns="4484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08"/>
            <a:ext cx="4302337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31" y="6456608"/>
            <a:ext cx="4303916" cy="339488"/>
          </a:xfrm>
          <a:prstGeom prst="rect">
            <a:avLst/>
          </a:prstGeom>
        </p:spPr>
        <p:txBody>
          <a:bodyPr vert="horz" lIns="89691" tIns="44846" rIns="89691" bIns="448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2022-11-16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677191" y="6597650"/>
            <a:ext cx="4683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0"/>
            <a:ext cx="1403648" cy="5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2022-11-16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2022-11-16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2022-11-16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2022-11-16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2022-11-16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2022-11-16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2022-11-16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\08_navmesh\PointInput_Capsule.mp4" TargetMode="External"/><Relationship Id="rId1" Type="http://schemas.microsoft.com/office/2007/relationships/media" Target="file:///D:\clouds\Dropbox\lectures\2_game\08_navmesh\PointInput_Capsule.mp4" TargetMode="Externa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\08_navmesh\PointInput_Player.mp4" TargetMode="External"/><Relationship Id="rId1" Type="http://schemas.microsoft.com/office/2007/relationships/media" Target="file:///D:\clouds\Dropbox\lectures\2_game\08_navmesh\PointInput_Player.mp4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\08_navmesh\Animation_Player.mp4" TargetMode="External"/><Relationship Id="rId1" Type="http://schemas.microsoft.com/office/2007/relationships/media" Target="file:///D:\clouds\Dropbox\lectures\2_game\08_navmesh\Animation_Player.mp4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\08_navmesh\NavMeshObstacle.mp4" TargetMode="External"/><Relationship Id="rId1" Type="http://schemas.microsoft.com/office/2007/relationships/media" Target="file:///D:\clouds\Dropbox\lectures\2_game\08_navmesh\NavMeshObstacle.mp4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2_game\08_navmesh\NavMeshObstacle_Carve.mp4" TargetMode="External"/><Relationship Id="rId1" Type="http://schemas.microsoft.com/office/2007/relationships/media" Target="file:///D:\clouds\Dropbox\lectures\2_game\08_navmesh\NavMeshObstacle_Carve.mp4" TargetMode="Externa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정</a:t>
            </a:r>
          </a:p>
        </p:txBody>
      </p:sp>
    </p:spTree>
    <p:extLst>
      <p:ext uri="{BB962C8B-B14F-4D97-AF65-F5344CB8AC3E}">
        <p14:creationId xmlns:p14="http://schemas.microsoft.com/office/powerpoint/2010/main" val="32014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FE44B-9E4A-4A4E-ACC8-473FA081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Off Mesh Links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EEEF6-646C-4163-BB1F-44294A77A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Off</a:t>
            </a:r>
            <a:r>
              <a:rPr lang="ko-KR" altLang="en-US" dirty="0"/>
              <a:t> </a:t>
            </a:r>
            <a:r>
              <a:rPr lang="en-US" altLang="ko-KR" dirty="0"/>
              <a:t>Mesh</a:t>
            </a:r>
            <a:r>
              <a:rPr lang="ko-KR" altLang="en-US" dirty="0"/>
              <a:t> </a:t>
            </a:r>
            <a:r>
              <a:rPr lang="en-US" altLang="ko-KR" dirty="0"/>
              <a:t>Link</a:t>
            </a:r>
          </a:p>
          <a:p>
            <a:pPr lvl="1"/>
            <a:r>
              <a:rPr lang="ko-KR" altLang="en-US" dirty="0"/>
              <a:t>직접적으로 연결되어 있지 않은 </a:t>
            </a:r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사이를 이동</a:t>
            </a:r>
            <a:endParaRPr lang="en-US" altLang="ko-KR" dirty="0"/>
          </a:p>
          <a:p>
            <a:pPr lvl="2"/>
            <a:r>
              <a:rPr lang="ko-KR" altLang="en-US" dirty="0"/>
              <a:t>점프 등으로 이동 가능한 곳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Off Mesh Link </a:t>
            </a:r>
            <a:r>
              <a:rPr lang="ko-KR" altLang="en-US" dirty="0"/>
              <a:t>생성 테스트</a:t>
            </a:r>
            <a:endParaRPr lang="en-US" altLang="ko-KR" dirty="0"/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페이지의 </a:t>
            </a:r>
            <a:r>
              <a:rPr lang="en-US" altLang="ko-KR" dirty="0"/>
              <a:t>2</a:t>
            </a:r>
            <a:r>
              <a:rPr lang="ko-KR" altLang="en-US" dirty="0"/>
              <a:t>번에서 </a:t>
            </a:r>
            <a:r>
              <a:rPr lang="en-US" altLang="ko-KR" dirty="0"/>
              <a:t>Cube.003</a:t>
            </a:r>
            <a:r>
              <a:rPr lang="ko-KR" altLang="en-US" dirty="0"/>
              <a:t>과 </a:t>
            </a:r>
            <a:r>
              <a:rPr lang="en-US" altLang="ko-KR" dirty="0"/>
              <a:t>Cube.007</a:t>
            </a:r>
            <a:r>
              <a:rPr lang="ko-KR" altLang="en-US" dirty="0"/>
              <a:t>만 선택</a:t>
            </a:r>
            <a:endParaRPr lang="en-US" altLang="ko-KR" dirty="0"/>
          </a:p>
          <a:p>
            <a:pPr lvl="1"/>
            <a:r>
              <a:rPr lang="en-US" altLang="ko-KR" dirty="0"/>
              <a:t>‘Generate </a:t>
            </a:r>
            <a:r>
              <a:rPr lang="en-US" altLang="ko-KR" dirty="0" err="1"/>
              <a:t>OffMeshLinks</a:t>
            </a:r>
            <a:r>
              <a:rPr lang="en-US" altLang="ko-KR" dirty="0"/>
              <a:t>’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‘Bake’ </a:t>
            </a:r>
            <a:r>
              <a:rPr lang="ko-KR" altLang="en-US" dirty="0"/>
              <a:t>탭의 </a:t>
            </a:r>
            <a:r>
              <a:rPr lang="en-US" altLang="ko-KR" dirty="0"/>
              <a:t>‘Jump Distance’ 6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2"/>
            <a:r>
              <a:rPr lang="ko-KR" altLang="en-US" dirty="0"/>
              <a:t>두 물체 사이의 거리보다 작으면 </a:t>
            </a:r>
            <a:r>
              <a:rPr lang="en-US" altLang="ko-KR" dirty="0"/>
              <a:t>Off Mesh Link</a:t>
            </a:r>
            <a:r>
              <a:rPr lang="ko-KR" altLang="en-US" dirty="0"/>
              <a:t>가 생성되지 않음</a:t>
            </a:r>
            <a:endParaRPr lang="en-US" altLang="ko-KR" dirty="0"/>
          </a:p>
          <a:p>
            <a:pPr lvl="1"/>
            <a:r>
              <a:rPr lang="en-US" altLang="ko-KR" dirty="0"/>
              <a:t>‘Bake’ </a:t>
            </a:r>
            <a:r>
              <a:rPr lang="ko-KR" altLang="en-US" dirty="0"/>
              <a:t>탭의 </a:t>
            </a:r>
            <a:r>
              <a:rPr lang="en-US" altLang="ko-KR" dirty="0"/>
              <a:t>‘Drop Height’ 0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2"/>
            <a:r>
              <a:rPr lang="ko-KR" altLang="en-US" dirty="0"/>
              <a:t>지정된 물체에서 바닥으로 뛰어내리는 게 가능한 높이</a:t>
            </a:r>
            <a:endParaRPr lang="en-US" altLang="ko-KR" dirty="0"/>
          </a:p>
          <a:p>
            <a:pPr lvl="1"/>
            <a:r>
              <a:rPr lang="en-US" altLang="ko-KR" dirty="0"/>
              <a:t>‘Bake’ </a:t>
            </a:r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44969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9653A-AEE2-46C3-B161-6646B3A4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 Mesh Links </a:t>
            </a:r>
            <a:r>
              <a:rPr lang="ko-KR" altLang="en-US" dirty="0"/>
              <a:t>생성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9B2EF-1A5E-4A89-8A7D-0EEA6ECB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273707-CD91-4FBF-96BC-A08F9BF1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76562"/>
            <a:ext cx="6480720" cy="51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7B297-30BF-4373-8642-67A9FB8A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구역의 통과 비용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10271-29F8-405C-B735-9035C816A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구역별</a:t>
            </a:r>
            <a:r>
              <a:rPr lang="en-US" altLang="ko-KR" dirty="0"/>
              <a:t> </a:t>
            </a:r>
            <a:r>
              <a:rPr lang="ko-KR" altLang="en-US" dirty="0"/>
              <a:t>지정된 비용을 기반으로 최소한의 비용을 소모하는 경로를 자동으로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BECE4-D36F-4DC7-8460-C0179B7F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04330"/>
            <a:ext cx="7344816" cy="29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70452E-2959-4FA4-BE26-B2E3DF9C5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캐릭터 이동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2BB355F-1EC7-429F-8848-CDFF20D65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Nav Mesh</a:t>
            </a:r>
            <a:r>
              <a:rPr lang="ko-KR" altLang="en-US" dirty="0"/>
              <a:t>는 </a:t>
            </a:r>
            <a:r>
              <a:rPr lang="en-US" altLang="ko-KR" dirty="0"/>
              <a:t>A* </a:t>
            </a:r>
            <a:r>
              <a:rPr lang="ko-KR" altLang="en-US"/>
              <a:t>알고리즘을 사용</a:t>
            </a:r>
          </a:p>
        </p:txBody>
      </p:sp>
    </p:spTree>
    <p:extLst>
      <p:ext uri="{BB962C8B-B14F-4D97-AF65-F5344CB8AC3E}">
        <p14:creationId xmlns:p14="http://schemas.microsoft.com/office/powerpoint/2010/main" val="264302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9842E-078F-495A-9289-0B594270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지점 표시 </a:t>
            </a:r>
            <a:r>
              <a:rPr lang="ko-KR" altLang="en-US" dirty="0" err="1"/>
              <a:t>프리팹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A474D-BD7C-4709-910F-1426CBFFB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arrow.fbx</a:t>
            </a:r>
            <a:r>
              <a:rPr lang="en-US" altLang="ko-KR" dirty="0"/>
              <a:t> </a:t>
            </a:r>
            <a:r>
              <a:rPr lang="ko-KR" altLang="en-US" dirty="0"/>
              <a:t>리소스로 등록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Empty Object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Name: arrow</a:t>
            </a:r>
          </a:p>
          <a:p>
            <a:pPr lvl="1"/>
            <a:r>
              <a:rPr lang="en-US" altLang="ko-KR" dirty="0" err="1"/>
              <a:t>arrow.fbx</a:t>
            </a:r>
            <a:r>
              <a:rPr lang="ko-KR" altLang="en-US" dirty="0"/>
              <a:t>를 자식으로 등록</a:t>
            </a:r>
            <a:endParaRPr lang="en-US" altLang="ko-KR" dirty="0"/>
          </a:p>
          <a:p>
            <a:pPr lvl="2"/>
            <a:r>
              <a:rPr lang="en-US" altLang="ko-KR" dirty="0"/>
              <a:t>Position: (0, 0.5, 0)</a:t>
            </a:r>
          </a:p>
          <a:p>
            <a:pPr lvl="2"/>
            <a:r>
              <a:rPr lang="en-US" altLang="ko-KR" dirty="0"/>
              <a:t>Rotation: (180, 90, 0)</a:t>
            </a:r>
          </a:p>
          <a:p>
            <a:pPr lvl="2"/>
            <a:r>
              <a:rPr lang="en-US" altLang="ko-KR" dirty="0"/>
              <a:t>Scale: (0.5, 0.5, 0.5)</a:t>
            </a:r>
          </a:p>
          <a:p>
            <a:pPr lvl="1"/>
            <a:r>
              <a:rPr lang="ko-KR" altLang="en-US" dirty="0" err="1"/>
              <a:t>프리팹으로</a:t>
            </a:r>
            <a:r>
              <a:rPr lang="ko-KR" altLang="en-US" dirty="0"/>
              <a:t> 변환 후 </a:t>
            </a:r>
            <a:r>
              <a:rPr lang="en-US" altLang="ko-KR" dirty="0"/>
              <a:t>Scene</a:t>
            </a:r>
            <a:r>
              <a:rPr lang="ko-KR" altLang="en-US" dirty="0"/>
              <a:t>의 원본 삭제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95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6918F-1450-46C4-9B63-81587C52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테스트용 캐릭터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0FA25-5527-40E1-99F6-256F478F5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Capsule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Name: Player</a:t>
            </a:r>
          </a:p>
          <a:p>
            <a:pPr lvl="1"/>
            <a:r>
              <a:rPr lang="en-US" altLang="ko-KR" dirty="0"/>
              <a:t>Position: (0, 2, 0)</a:t>
            </a:r>
          </a:p>
          <a:p>
            <a:pPr lvl="1"/>
            <a:r>
              <a:rPr lang="en-US" altLang="ko-KR" dirty="0"/>
              <a:t>Navigation/Nav Mesh Agent Component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CF1B8A-8287-4DDB-84D1-878618AA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255681"/>
            <a:ext cx="4968552" cy="432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8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2E01B-6221-4256-A4C9-0C71CAE7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지점 클릭 기반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EAE27-A567-4BB0-BDD1-6A6288BF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PointInput.cs</a:t>
            </a:r>
            <a:endParaRPr lang="en-US" altLang="ko-KR" dirty="0"/>
          </a:p>
          <a:p>
            <a:pPr lvl="1"/>
            <a:r>
              <a:rPr lang="ko-KR" altLang="en-US" dirty="0"/>
              <a:t>카메라에 연결</a:t>
            </a:r>
            <a:endParaRPr lang="en-US" altLang="ko-KR" dirty="0"/>
          </a:p>
          <a:p>
            <a:pPr lvl="1"/>
            <a:r>
              <a:rPr lang="en-US" altLang="ko-KR" dirty="0"/>
              <a:t>Pointer Prefab: Prefabs/Pointer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/>
              <a:t>Target Marker Prefab: arrow </a:t>
            </a:r>
            <a:r>
              <a:rPr lang="ko-KR" altLang="en-US" dirty="0" err="1"/>
              <a:t>프리팹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/>
              <a:t>OnPoint()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Player</a:t>
            </a:r>
            <a:r>
              <a:rPr lang="ko-KR" altLang="en-US" dirty="0"/>
              <a:t>의 </a:t>
            </a:r>
            <a:r>
              <a:rPr lang="en-US" altLang="ko-KR" dirty="0" err="1"/>
              <a:t>NavMeshAgent.destination</a:t>
            </a:r>
            <a:r>
              <a:rPr lang="ko-KR" altLang="en-US" dirty="0"/>
              <a:t>에 </a:t>
            </a:r>
            <a:r>
              <a:rPr lang="en-US" altLang="ko-KR" dirty="0"/>
              <a:t>OnPoint()</a:t>
            </a:r>
            <a:r>
              <a:rPr lang="ko-KR" altLang="en-US" dirty="0"/>
              <a:t>의 매개변수 전달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8DDFF2-2880-4159-A316-3FB2E7B4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49246"/>
            <a:ext cx="5112568" cy="21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9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1D303-36CA-4E41-A813-E67625C0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지점 클릭 기반 이동</a:t>
            </a:r>
            <a:r>
              <a:rPr lang="en-US" altLang="ko-KR" dirty="0"/>
              <a:t>(</a:t>
            </a:r>
            <a:r>
              <a:rPr lang="ko-KR" altLang="en-US" dirty="0"/>
              <a:t>테스트 캐릭터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PointInput_Capsule">
            <a:hlinkClick r:id="" action="ppaction://media"/>
            <a:extLst>
              <a:ext uri="{FF2B5EF4-FFF2-40B4-BE49-F238E27FC236}">
                <a16:creationId xmlns:a16="http://schemas.microsoft.com/office/drawing/2014/main" id="{8CC281AD-CA8E-4ADB-8815-920F8380D8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306887"/>
            <a:ext cx="7488832" cy="5101476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34510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96434-16E4-4C5D-9AC6-A3446816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캐릭터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A1276-200C-47B7-AA02-A02F114BF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Models/Char/Chara00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Name: Player</a:t>
            </a:r>
          </a:p>
          <a:p>
            <a:pPr lvl="1"/>
            <a:r>
              <a:rPr lang="en-US" altLang="ko-KR" dirty="0"/>
              <a:t>Navigation/Nav Mesh Agent Component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 err="1"/>
              <a:t>PointInput.cs</a:t>
            </a:r>
            <a:r>
              <a:rPr lang="ko-KR" altLang="en-US" dirty="0"/>
              <a:t>의 </a:t>
            </a:r>
            <a:r>
              <a:rPr lang="en-US" altLang="ko-KR" dirty="0"/>
              <a:t>OnPoint() </a:t>
            </a:r>
            <a:r>
              <a:rPr lang="ko-KR" altLang="en-US" dirty="0"/>
              <a:t>재설정</a:t>
            </a:r>
            <a:endParaRPr lang="en-US" altLang="ko-KR" dirty="0"/>
          </a:p>
          <a:p>
            <a:pPr lvl="1"/>
            <a:r>
              <a:rPr lang="en-US" altLang="ko-KR" dirty="0"/>
              <a:t>Animator/Controller</a:t>
            </a:r>
          </a:p>
          <a:p>
            <a:pPr lvl="2"/>
            <a:r>
              <a:rPr lang="en-US" altLang="ko-KR" dirty="0"/>
              <a:t>Models/Char/Animations/Chara00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CEFDAB-C6B5-45EC-9747-CE22F06E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857628"/>
            <a:ext cx="4731100" cy="20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8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DF700-8C35-49EC-B503-CE776E92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지점 클릭 기반 이동</a:t>
            </a:r>
            <a:r>
              <a:rPr lang="en-US" altLang="ko-KR" dirty="0"/>
              <a:t>(</a:t>
            </a:r>
            <a:r>
              <a:rPr lang="ko-KR" altLang="en-US" dirty="0"/>
              <a:t>플레이어 캐릭터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DFBA773-7209-43FD-9EF7-6F7C6064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ointInput_Player">
            <a:hlinkClick r:id="" action="ppaction://media"/>
            <a:extLst>
              <a:ext uri="{FF2B5EF4-FFF2-40B4-BE49-F238E27FC236}">
                <a16:creationId xmlns:a16="http://schemas.microsoft.com/office/drawing/2014/main" id="{2373784C-6069-4CD0-AC68-AE04AE60FE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27585" y="1273522"/>
            <a:ext cx="7488832" cy="5168206"/>
          </a:xfrm>
          <a:prstGeom prst="snip2DiagRect">
            <a:avLst>
              <a:gd name="adj1" fmla="val 0"/>
              <a:gd name="adj2" fmla="val 6620"/>
            </a:avLst>
          </a:prstGeom>
          <a:noFill/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04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사용시 주의사항</a:t>
            </a:r>
          </a:p>
        </p:txBody>
      </p:sp>
    </p:spTree>
    <p:extLst>
      <p:ext uri="{BB962C8B-B14F-4D97-AF65-F5344CB8AC3E}">
        <p14:creationId xmlns:p14="http://schemas.microsoft.com/office/powerpoint/2010/main" val="25923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8F57B-3448-4EAD-B63D-37893D1C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캐릭터 애니메이션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724FA-16AC-4434-BAFF-CC100D11D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애니메이션 제어 스크립트 추가</a:t>
            </a:r>
            <a:endParaRPr lang="en-US" altLang="ko-KR" dirty="0"/>
          </a:p>
          <a:p>
            <a:pPr lvl="1"/>
            <a:r>
              <a:rPr lang="en-US" altLang="ko-KR" dirty="0" err="1"/>
              <a:t>PlayerAnimatorController.cs</a:t>
            </a:r>
            <a:endParaRPr lang="en-US" altLang="ko-KR" dirty="0"/>
          </a:p>
          <a:p>
            <a:pPr lvl="1"/>
            <a:r>
              <a:rPr lang="en-US" altLang="ko-KR" dirty="0" err="1"/>
              <a:t>Runner.cs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32C42-1394-4270-A62B-96DCD101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803139"/>
            <a:ext cx="6480720" cy="27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03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C415F-233F-4401-8794-40EFC637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캐릭터 애니메이션 제어 결과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013A8E-6C11-476E-8206-A3EEF209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Animation_Player">
            <a:hlinkClick r:id="" action="ppaction://media"/>
            <a:extLst>
              <a:ext uri="{FF2B5EF4-FFF2-40B4-BE49-F238E27FC236}">
                <a16:creationId xmlns:a16="http://schemas.microsoft.com/office/drawing/2014/main" id="{669C4BA9-7C68-415D-9FC8-4A0240E22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27585" y="1273522"/>
            <a:ext cx="7488832" cy="5168206"/>
          </a:xfrm>
          <a:prstGeom prst="snip2DiagRect">
            <a:avLst>
              <a:gd name="adj1" fmla="val 0"/>
              <a:gd name="adj2" fmla="val 6620"/>
            </a:avLst>
          </a:prstGeom>
          <a:noFill/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E262D-A23D-4C30-9776-FEEF1A78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 Mesh Link</a:t>
            </a:r>
            <a:r>
              <a:rPr lang="ko-KR" altLang="en-US" dirty="0"/>
              <a:t>에서 점프하기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88D65-F488-4793-B93D-537B951F4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r>
              <a:rPr lang="ko-KR" altLang="en-US" dirty="0"/>
              <a:t>의 </a:t>
            </a:r>
            <a:r>
              <a:rPr lang="en-US" altLang="ko-KR" dirty="0" err="1"/>
              <a:t>NavMeshAgent</a:t>
            </a:r>
            <a:endParaRPr lang="en-US" altLang="ko-KR" dirty="0"/>
          </a:p>
          <a:p>
            <a:pPr lvl="1"/>
            <a:r>
              <a:rPr lang="en-US" altLang="ko-KR" dirty="0"/>
              <a:t>Auto Traverse Off Mesh Link </a:t>
            </a:r>
            <a:r>
              <a:rPr lang="ko-KR" altLang="en-US" dirty="0"/>
              <a:t>해제</a:t>
            </a:r>
            <a:endParaRPr lang="en-US" altLang="ko-KR" dirty="0"/>
          </a:p>
          <a:p>
            <a:pPr lvl="2"/>
            <a:r>
              <a:rPr lang="ko-KR" altLang="en-US" dirty="0"/>
              <a:t>자동으로 </a:t>
            </a:r>
            <a:r>
              <a:rPr lang="en-US" altLang="ko-KR" dirty="0"/>
              <a:t>Off Mesh Link</a:t>
            </a:r>
            <a:r>
              <a:rPr lang="ko-KR" altLang="en-US" dirty="0"/>
              <a:t>를 건너가는 기능을 해제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Player</a:t>
            </a:r>
            <a:r>
              <a:rPr lang="ko-KR" altLang="en-US" dirty="0"/>
              <a:t>에 </a:t>
            </a:r>
            <a:r>
              <a:rPr lang="en-US" altLang="ko-KR" dirty="0" err="1"/>
              <a:t>jumper.cs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Off Mesh Link</a:t>
            </a:r>
            <a:r>
              <a:rPr lang="ko-KR" altLang="en-US" dirty="0"/>
              <a:t>에 도착했을 때 </a:t>
            </a:r>
            <a:r>
              <a:rPr lang="en-US" altLang="ko-KR" dirty="0" err="1"/>
              <a:t>NavMeshAgent</a:t>
            </a:r>
            <a:r>
              <a:rPr lang="ko-KR" altLang="en-US" dirty="0"/>
              <a:t>를 중지하고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자체적으로 구현된 점프 동작을 수행하는 코드</a:t>
            </a:r>
          </a:p>
        </p:txBody>
      </p:sp>
    </p:spTree>
    <p:extLst>
      <p:ext uri="{BB962C8B-B14F-4D97-AF65-F5344CB8AC3E}">
        <p14:creationId xmlns:p14="http://schemas.microsoft.com/office/powerpoint/2010/main" val="2340409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B81A7-0478-485D-9855-9E1FA1F4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512EE-1482-419A-A3D3-C3009988C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NavMeshObstacle</a:t>
            </a:r>
            <a:endParaRPr lang="en-US" altLang="ko-KR" dirty="0"/>
          </a:p>
          <a:p>
            <a:pPr lvl="1"/>
            <a:r>
              <a:rPr lang="en-US" altLang="ko-KR" dirty="0" err="1"/>
              <a:t>NavMesh</a:t>
            </a:r>
            <a:r>
              <a:rPr lang="ko-KR" altLang="en-US" dirty="0"/>
              <a:t>에서 장애물로 인식하게 만드는 </a:t>
            </a:r>
            <a:r>
              <a:rPr lang="en-US" altLang="ko-KR" dirty="0"/>
              <a:t>Component</a:t>
            </a:r>
          </a:p>
          <a:p>
            <a:endParaRPr lang="en-US" altLang="ko-KR" dirty="0"/>
          </a:p>
          <a:p>
            <a:r>
              <a:rPr lang="en-US" altLang="ko-KR" dirty="0"/>
              <a:t>Prefabs/Box</a:t>
            </a:r>
            <a:r>
              <a:rPr lang="ko-KR" altLang="en-US" dirty="0"/>
              <a:t> 수정</a:t>
            </a:r>
            <a:endParaRPr lang="en-US" altLang="ko-KR" dirty="0"/>
          </a:p>
          <a:p>
            <a:pPr lvl="1"/>
            <a:r>
              <a:rPr lang="en-US" altLang="ko-KR" dirty="0" err="1"/>
              <a:t>NavMeshObstacle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Center: (0, 0.5, 0)</a:t>
            </a:r>
          </a:p>
          <a:p>
            <a:pPr lvl="1"/>
            <a:r>
              <a:rPr lang="en-US" altLang="ko-KR" dirty="0"/>
              <a:t>Scene</a:t>
            </a:r>
            <a:r>
              <a:rPr lang="ko-KR" altLang="en-US" dirty="0"/>
              <a:t>에 적당히 몇 개 배치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45D66C-4082-4A0E-9DF9-1E5C3786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852936"/>
            <a:ext cx="21907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09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0EBD2-2140-441B-B5F8-607FADCA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 추가 결과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A7BD2AD-4D36-48EE-A9F6-ED63F9052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NavMeshObstacle">
            <a:hlinkClick r:id="" action="ppaction://media"/>
            <a:extLst>
              <a:ext uri="{FF2B5EF4-FFF2-40B4-BE49-F238E27FC236}">
                <a16:creationId xmlns:a16="http://schemas.microsoft.com/office/drawing/2014/main" id="{27B591EC-5089-4CA0-BF85-81B3D6820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27586" y="1273523"/>
            <a:ext cx="7488830" cy="5168204"/>
          </a:xfrm>
          <a:prstGeom prst="snip2DiagRect">
            <a:avLst>
              <a:gd name="adj1" fmla="val 0"/>
              <a:gd name="adj2" fmla="val 6620"/>
            </a:avLst>
          </a:prstGeom>
          <a:noFill/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49B84-CA87-4C82-80CC-8B9EE3FD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Carve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C4BE3C-2404-4E4A-B915-AB9764DC6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NavMeshObstacle</a:t>
            </a:r>
            <a:r>
              <a:rPr lang="en-US" altLang="ko-KR" dirty="0"/>
              <a:t> </a:t>
            </a:r>
            <a:r>
              <a:rPr lang="ko-KR" altLang="en-US" dirty="0"/>
              <a:t>주변 공간을 </a:t>
            </a:r>
            <a:r>
              <a:rPr lang="en-US" altLang="ko-KR" dirty="0" err="1"/>
              <a:t>NavMesh</a:t>
            </a:r>
            <a:r>
              <a:rPr lang="ko-KR" altLang="en-US" dirty="0"/>
              <a:t>에서 제거</a:t>
            </a:r>
            <a:endParaRPr lang="en-US" altLang="ko-KR" dirty="0"/>
          </a:p>
          <a:p>
            <a:pPr lvl="1"/>
            <a:r>
              <a:rPr lang="ko-KR" altLang="en-US" dirty="0"/>
              <a:t>장애물의 주변 공간이 경로에서 배제되어 빠르게 이동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/>
              <a:t>Move Threshold</a:t>
            </a:r>
          </a:p>
          <a:p>
            <a:pPr lvl="2"/>
            <a:r>
              <a:rPr lang="ko-KR" altLang="en-US" dirty="0"/>
              <a:t>정해진 거리 이상 움직이면 이 영역을 제거</a:t>
            </a:r>
            <a:endParaRPr lang="en-US" altLang="ko-KR" dirty="0"/>
          </a:p>
          <a:p>
            <a:pPr lvl="1"/>
            <a:r>
              <a:rPr lang="en-US" altLang="ko-KR" dirty="0"/>
              <a:t>Time to Stationary</a:t>
            </a:r>
          </a:p>
          <a:p>
            <a:pPr lvl="2"/>
            <a:r>
              <a:rPr lang="ko-KR" altLang="en-US" dirty="0"/>
              <a:t>정해진</a:t>
            </a:r>
            <a:r>
              <a:rPr lang="en-US" altLang="ko-KR" dirty="0"/>
              <a:t> </a:t>
            </a:r>
            <a:r>
              <a:rPr lang="ko-KR" altLang="en-US" dirty="0"/>
              <a:t>시간동안 움직이지 않으면 </a:t>
            </a:r>
            <a:r>
              <a:rPr lang="ko-KR" altLang="en-US" dirty="0" err="1"/>
              <a:t>멈춰있는</a:t>
            </a:r>
            <a:r>
              <a:rPr lang="ko-KR" altLang="en-US" dirty="0"/>
              <a:t> 것으로 인식</a:t>
            </a:r>
            <a:endParaRPr lang="en-US" altLang="ko-KR" dirty="0"/>
          </a:p>
          <a:p>
            <a:pPr lvl="1"/>
            <a:r>
              <a:rPr lang="en-US" altLang="ko-KR" dirty="0"/>
              <a:t>Carve Only Stationary</a:t>
            </a:r>
          </a:p>
          <a:p>
            <a:pPr lvl="2"/>
            <a:r>
              <a:rPr lang="ko-KR" altLang="en-US" dirty="0" err="1"/>
              <a:t>멈춰있을</a:t>
            </a:r>
            <a:r>
              <a:rPr lang="ko-KR" altLang="en-US" dirty="0"/>
              <a:t> 때만 주변 공간을 제거</a:t>
            </a:r>
            <a:endParaRPr lang="en-US" altLang="ko-KR" dirty="0"/>
          </a:p>
          <a:p>
            <a:pPr lvl="3"/>
            <a:r>
              <a:rPr lang="ko-KR" altLang="en-US"/>
              <a:t>움직일 땐 장애물로 인식하지 않음</a:t>
            </a:r>
            <a:endParaRPr lang="en-US" altLang="ko-KR" dirty="0"/>
          </a:p>
          <a:p>
            <a:pPr lvl="2"/>
            <a:r>
              <a:rPr lang="ko-KR" altLang="en-US" dirty="0" err="1"/>
              <a:t>비활성시키면</a:t>
            </a:r>
            <a:r>
              <a:rPr lang="ko-KR" altLang="en-US" dirty="0"/>
              <a:t> 움직일 때 실시간으로 이 영역을 제거</a:t>
            </a:r>
          </a:p>
        </p:txBody>
      </p:sp>
    </p:spTree>
    <p:extLst>
      <p:ext uri="{BB962C8B-B14F-4D97-AF65-F5344CB8AC3E}">
        <p14:creationId xmlns:p14="http://schemas.microsoft.com/office/powerpoint/2010/main" val="3787533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33A96-F271-4211-8BEC-B7A910E5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 추가 결과</a:t>
            </a:r>
            <a:r>
              <a:rPr lang="en-US" altLang="ko-KR" dirty="0"/>
              <a:t>(Carve </a:t>
            </a:r>
            <a:r>
              <a:rPr lang="ko-KR" altLang="en-US" dirty="0"/>
              <a:t>체크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5D103AF-690B-411E-A152-6B1DD263D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NavMeshObstacle_Carve">
            <a:hlinkClick r:id="" action="ppaction://media"/>
            <a:extLst>
              <a:ext uri="{FF2B5EF4-FFF2-40B4-BE49-F238E27FC236}">
                <a16:creationId xmlns:a16="http://schemas.microsoft.com/office/drawing/2014/main" id="{EDA62B0D-8762-455B-A538-BAE95F12CD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27586" y="1273523"/>
            <a:ext cx="7488830" cy="5168204"/>
          </a:xfrm>
          <a:prstGeom prst="snip2DiagRect">
            <a:avLst>
              <a:gd name="adj1" fmla="val 0"/>
              <a:gd name="adj2" fmla="val 6620"/>
            </a:avLst>
          </a:prstGeom>
          <a:noFill/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5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FAFD-593D-4A5B-9959-A8C89B2E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사용시 주의사항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03B238-7A9C-4472-9E62-A8D0FAE0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NavMeshAgent.destination</a:t>
            </a:r>
            <a:r>
              <a:rPr lang="ko-KR" altLang="en-US" dirty="0"/>
              <a:t> 설정해도 이동하지 않음</a:t>
            </a:r>
            <a:endParaRPr lang="en-US" altLang="ko-KR" dirty="0"/>
          </a:p>
          <a:p>
            <a:pPr lvl="1"/>
            <a:r>
              <a:rPr lang="en-US" altLang="ko-KR" dirty="0" err="1"/>
              <a:t>NavMeshAgent.enabled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en-US" altLang="ko-KR" dirty="0" err="1"/>
              <a:t>NavMeshAgent.isStopped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en-US" altLang="ko-KR" dirty="0" err="1"/>
              <a:t>NavMeshAgent</a:t>
            </a:r>
            <a:r>
              <a:rPr lang="ko-KR" altLang="en-US" dirty="0"/>
              <a:t>가 </a:t>
            </a:r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위에 올라가 있는지 확인</a:t>
            </a:r>
            <a:endParaRPr lang="en-US" altLang="ko-KR" dirty="0"/>
          </a:p>
          <a:p>
            <a:pPr lvl="2"/>
            <a:r>
              <a:rPr lang="en-US" altLang="ko-KR" dirty="0" err="1"/>
              <a:t>NavMeshAgent.isOnNavMesh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Bake</a:t>
            </a:r>
            <a:r>
              <a:rPr lang="ko-KR" altLang="en-US" dirty="0"/>
              <a:t>해도 </a:t>
            </a:r>
            <a:r>
              <a:rPr lang="en-US" altLang="ko-KR" dirty="0" err="1"/>
              <a:t>NavMesh</a:t>
            </a:r>
            <a:r>
              <a:rPr lang="ko-KR" altLang="en-US" dirty="0"/>
              <a:t>가 이어지지 않음</a:t>
            </a:r>
            <a:endParaRPr lang="en-US" altLang="ko-KR" dirty="0"/>
          </a:p>
          <a:p>
            <a:pPr lvl="1"/>
            <a:r>
              <a:rPr lang="ko-KR" altLang="en-US" dirty="0"/>
              <a:t>경사로가 너무 급하거나 높이 차이가 큰 경우</a:t>
            </a:r>
            <a:endParaRPr lang="en-US" altLang="ko-KR" dirty="0"/>
          </a:p>
          <a:p>
            <a:pPr lvl="2"/>
            <a:r>
              <a:rPr lang="en-US" altLang="ko-KR" dirty="0"/>
              <a:t>Max Slope</a:t>
            </a:r>
            <a:r>
              <a:rPr lang="ko-KR" altLang="en-US" dirty="0"/>
              <a:t>나 </a:t>
            </a:r>
            <a:r>
              <a:rPr lang="en-US" altLang="ko-KR" dirty="0"/>
              <a:t>Step Height </a:t>
            </a:r>
            <a:r>
              <a:rPr lang="ko-KR" altLang="en-US" dirty="0"/>
              <a:t>옵션 조절</a:t>
            </a:r>
            <a:endParaRPr lang="en-US" altLang="ko-KR" dirty="0"/>
          </a:p>
          <a:p>
            <a:pPr lvl="1"/>
            <a:r>
              <a:rPr lang="ko-KR" altLang="en-US" dirty="0"/>
              <a:t>길이 너무 좁음</a:t>
            </a:r>
            <a:endParaRPr lang="en-US" altLang="ko-KR" dirty="0"/>
          </a:p>
          <a:p>
            <a:pPr lvl="2"/>
            <a:r>
              <a:rPr lang="en-US" altLang="ko-KR" dirty="0"/>
              <a:t>Agent Radius </a:t>
            </a:r>
            <a:r>
              <a:rPr lang="ko-KR" altLang="en-US" dirty="0"/>
              <a:t>옵션 조절</a:t>
            </a:r>
          </a:p>
        </p:txBody>
      </p:sp>
    </p:spTree>
    <p:extLst>
      <p:ext uri="{BB962C8B-B14F-4D97-AF65-F5344CB8AC3E}">
        <p14:creationId xmlns:p14="http://schemas.microsoft.com/office/powerpoint/2010/main" val="2959346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12B98-48DC-434B-B713-2D026C46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사용시 주의사항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8FDD9-CA0E-42BA-BC95-481EF2D0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목적지에 도착하지 않고 중간에 이동이 멈춤</a:t>
            </a:r>
            <a:endParaRPr lang="en-US" altLang="ko-KR" dirty="0"/>
          </a:p>
          <a:p>
            <a:pPr lvl="1"/>
            <a:r>
              <a:rPr lang="en-US" altLang="ko-KR" dirty="0" err="1"/>
              <a:t>NavMesh</a:t>
            </a:r>
            <a:r>
              <a:rPr lang="ko-KR" altLang="en-US" dirty="0"/>
              <a:t>가 목적지까지 연결되어 있지 않음</a:t>
            </a:r>
            <a:endParaRPr lang="en-US" altLang="ko-KR" dirty="0"/>
          </a:p>
          <a:p>
            <a:pPr lvl="1"/>
            <a:r>
              <a:rPr lang="en-US" altLang="ko-KR" dirty="0"/>
              <a:t>destination</a:t>
            </a:r>
            <a:r>
              <a:rPr lang="ko-KR" altLang="en-US" dirty="0"/>
              <a:t>에 지정한 곳이 </a:t>
            </a:r>
            <a:r>
              <a:rPr lang="en-US" altLang="ko-KR" dirty="0" err="1"/>
              <a:t>NavMesh</a:t>
            </a:r>
            <a:r>
              <a:rPr lang="ko-KR" altLang="en-US" dirty="0"/>
              <a:t>위에 없음</a:t>
            </a:r>
            <a:endParaRPr lang="en-US" altLang="ko-KR" dirty="0"/>
          </a:p>
          <a:p>
            <a:pPr lvl="2"/>
            <a:r>
              <a:rPr lang="en-US" altLang="ko-KR" dirty="0" err="1"/>
              <a:t>NavMesh.SamplePoint</a:t>
            </a:r>
            <a:r>
              <a:rPr lang="en-US" altLang="ko-KR" dirty="0"/>
              <a:t>(): </a:t>
            </a:r>
            <a:r>
              <a:rPr lang="ko-KR" altLang="en-US" dirty="0"/>
              <a:t>매개변수에 넣은 위치에 가장 가까운 </a:t>
            </a:r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상의 지점을 반환</a:t>
            </a:r>
            <a:endParaRPr lang="en-US" altLang="ko-KR" dirty="0"/>
          </a:p>
          <a:p>
            <a:pPr lvl="1"/>
            <a:r>
              <a:rPr lang="ko-KR" altLang="en-US" dirty="0"/>
              <a:t>바닥면에 이중으로 </a:t>
            </a:r>
            <a:r>
              <a:rPr lang="en-US" altLang="ko-KR" dirty="0"/>
              <a:t>Plane</a:t>
            </a:r>
            <a:r>
              <a:rPr lang="ko-KR" altLang="en-US" dirty="0"/>
              <a:t>이 지정되어 있음</a:t>
            </a:r>
            <a:endParaRPr lang="en-US" altLang="ko-KR" dirty="0"/>
          </a:p>
          <a:p>
            <a:pPr lvl="1"/>
            <a:r>
              <a:rPr lang="en-US" altLang="ko-KR" dirty="0" err="1"/>
              <a:t>NavMeshAgent</a:t>
            </a:r>
            <a:r>
              <a:rPr lang="ko-KR" altLang="en-US" dirty="0"/>
              <a:t>의 </a:t>
            </a:r>
            <a:r>
              <a:rPr lang="en-US" altLang="ko-KR" dirty="0"/>
              <a:t>Auto Traverse Off Mesh Link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115199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655320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" y="2487295"/>
            <a:ext cx="5422265" cy="188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A9640-92D0-4FAD-B796-4CA28EF0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강의자료에서 사용하는 리소스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0DB13-842C-498B-A5BB-AD5BF0AD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사용할</a:t>
            </a:r>
            <a:r>
              <a:rPr lang="en-US" altLang="ko-KR" dirty="0"/>
              <a:t> 3D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사용할 스크립트</a:t>
            </a:r>
            <a:endParaRPr lang="en-US" altLang="ko-KR" dirty="0"/>
          </a:p>
          <a:p>
            <a:pPr lvl="1"/>
            <a:r>
              <a:rPr lang="en-US" altLang="ko-KR" dirty="0" err="1"/>
              <a:t>PointInput.cs</a:t>
            </a:r>
            <a:r>
              <a:rPr lang="en-US" altLang="ko-KR" dirty="0"/>
              <a:t>, </a:t>
            </a:r>
            <a:r>
              <a:rPr lang="en-US" altLang="ko-KR" dirty="0" err="1"/>
              <a:t>Runner.cs</a:t>
            </a:r>
            <a:r>
              <a:rPr lang="en-US" altLang="ko-KR" dirty="0"/>
              <a:t>, </a:t>
            </a:r>
            <a:r>
              <a:rPr lang="en-US" altLang="ko-KR" dirty="0" err="1"/>
              <a:t>Jumper.cs</a:t>
            </a:r>
            <a:endParaRPr lang="ko-KR" altLang="en-US" dirty="0"/>
          </a:p>
          <a:p>
            <a:pPr lvl="1"/>
            <a:r>
              <a:rPr lang="en-US" altLang="ko-KR" dirty="0" err="1"/>
              <a:t>PlayerAnimatorController.cs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F082DD-1D71-44D3-BED3-962C7D4A0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2197224" cy="2287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0A339-36D2-4B7E-8F4D-E1DC4E4A66E6}"/>
              </a:ext>
            </a:extLst>
          </p:cNvPr>
          <p:cNvSpPr txBox="1"/>
          <p:nvPr/>
        </p:nvSpPr>
        <p:spPr>
          <a:xfrm>
            <a:off x="732856" y="4275854"/>
            <a:ext cx="209865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Models/Env/stage_Export_02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032F3-7854-4286-8E70-686F0EF34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887" y="1988840"/>
            <a:ext cx="2295241" cy="2287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32440-6749-45B9-A4EF-8B65DB8B6CD8}"/>
              </a:ext>
            </a:extLst>
          </p:cNvPr>
          <p:cNvSpPr txBox="1"/>
          <p:nvPr/>
        </p:nvSpPr>
        <p:spPr>
          <a:xfrm>
            <a:off x="4087432" y="4275854"/>
            <a:ext cx="97815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Prefabs/Box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5EB6BA-662C-47F1-95F4-B5DBAD83A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458" y="1988840"/>
            <a:ext cx="1116063" cy="2287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1E2F48-C384-4BC5-96DF-39BCD76FDF6A}"/>
              </a:ext>
            </a:extLst>
          </p:cNvPr>
          <p:cNvSpPr txBox="1"/>
          <p:nvPr/>
        </p:nvSpPr>
        <p:spPr>
          <a:xfrm>
            <a:off x="6010646" y="4273123"/>
            <a:ext cx="1585690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Models/Char/chara00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FE9C3D-F21E-4737-81EE-6A908791F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677" y="1988840"/>
            <a:ext cx="650896" cy="6586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E2319-ADDB-41F7-9B95-D655366CBA51}"/>
              </a:ext>
            </a:extLst>
          </p:cNvPr>
          <p:cNvSpPr txBox="1"/>
          <p:nvPr/>
        </p:nvSpPr>
        <p:spPr>
          <a:xfrm>
            <a:off x="7553779" y="2647485"/>
            <a:ext cx="126669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Prefabs/Pointer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73FF07-6B51-4724-81E4-3B153E13A064}"/>
              </a:ext>
            </a:extLst>
          </p:cNvPr>
          <p:cNvSpPr txBox="1"/>
          <p:nvPr/>
        </p:nvSpPr>
        <p:spPr>
          <a:xfrm>
            <a:off x="7603474" y="4275854"/>
            <a:ext cx="11673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Prefabs/arrow</a:t>
            </a:r>
            <a:endParaRPr lang="ko-KR" altLang="en-US" sz="1100" b="1" dirty="0">
              <a:solidFill>
                <a:srgbClr val="C00000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AF7E86-3E80-42AE-BB2D-813170E0B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77" y="3214945"/>
            <a:ext cx="650896" cy="104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5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191F2-A933-4239-AA50-FF4D7B84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8B9B9-401D-40A7-9E72-D782EB077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걸을 수 있는 지정장소만 지나서 캐릭터를 이동시킴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캐릭터가 걷지 못하는 장소로 나가지 못하게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NavMesh</a:t>
            </a:r>
            <a:r>
              <a:rPr lang="ko-KR" altLang="en-US" dirty="0"/>
              <a:t>의 기초 해설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Navigation Mesh</a:t>
            </a:r>
            <a:r>
              <a:rPr lang="ko-KR" altLang="en-US" dirty="0"/>
              <a:t>와 </a:t>
            </a:r>
            <a:r>
              <a:rPr lang="en-US" altLang="ko-KR" dirty="0"/>
              <a:t>Off-Mesh Link </a:t>
            </a:r>
            <a:r>
              <a:rPr lang="ko-KR" altLang="en-US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97127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00E4B5-4B6E-416C-A88E-93BB0743F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4765787-987E-4222-9638-657E027FC2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4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CC212-1D72-412F-B868-86BA35A1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Navigation </a:t>
            </a:r>
            <a:r>
              <a:rPr lang="ko-KR" altLang="en-US" dirty="0"/>
              <a:t>메뉴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09BAA-9CC5-4D03-8464-F33AC902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[Window] </a:t>
            </a:r>
            <a:r>
              <a:rPr lang="en-US" altLang="ko-KR" dirty="0">
                <a:sym typeface="Wingdings" panose="05000000000000000000" pitchFamily="2" charset="2"/>
              </a:rPr>
              <a:t> [AI]  [Navigation]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Agents: </a:t>
            </a:r>
            <a:r>
              <a:rPr lang="ko-KR" altLang="en-US" dirty="0">
                <a:sym typeface="Wingdings" panose="05000000000000000000" pitchFamily="2" charset="2"/>
              </a:rPr>
              <a:t>캐릭터가 움직이는 형태 구분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Areas: </a:t>
            </a:r>
            <a:r>
              <a:rPr lang="ko-KR" altLang="en-US" dirty="0">
                <a:sym typeface="Wingdings" panose="05000000000000000000" pitchFamily="2" charset="2"/>
              </a:rPr>
              <a:t>이동 가능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불가능 구역 및 비용 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) Walkable / Non Walkable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Bake: Navigation Mesh </a:t>
            </a:r>
            <a:r>
              <a:rPr lang="ko-KR" altLang="en-US" dirty="0">
                <a:sym typeface="Wingdings" panose="05000000000000000000" pitchFamily="2" charset="2"/>
              </a:rPr>
              <a:t>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Object: </a:t>
            </a:r>
            <a:r>
              <a:rPr lang="ko-KR" altLang="en-US" dirty="0" err="1">
                <a:sym typeface="Wingdings" panose="05000000000000000000" pitchFamily="2" charset="2"/>
              </a:rPr>
              <a:t>물체별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NavMesh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적용 여부 및 </a:t>
            </a:r>
            <a:r>
              <a:rPr lang="en-US" altLang="ko-KR" dirty="0">
                <a:sym typeface="Wingdings" panose="05000000000000000000" pitchFamily="2" charset="2"/>
              </a:rPr>
              <a:t>Area </a:t>
            </a:r>
            <a:r>
              <a:rPr lang="ko-KR" altLang="en-US" dirty="0">
                <a:sym typeface="Wingdings" panose="05000000000000000000" pitchFamily="2" charset="2"/>
              </a:rPr>
              <a:t>선택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67C5D7-C2D0-4B35-8B10-172A14FD2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60848"/>
            <a:ext cx="5979236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CC857-990E-404A-9581-CF6C41AA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생성 테스트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7F5694-EBDE-431E-AE48-2BAC3A46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‘Object’ </a:t>
            </a:r>
            <a:r>
              <a:rPr lang="ko-KR" altLang="en-US" dirty="0"/>
              <a:t>탭 선택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2. Hierarchy</a:t>
            </a:r>
            <a:r>
              <a:rPr lang="ko-KR" altLang="en-US" dirty="0"/>
              <a:t>에서 아래 물체 선택</a:t>
            </a:r>
            <a:endParaRPr lang="en-US" altLang="ko-KR" dirty="0"/>
          </a:p>
          <a:p>
            <a:pPr lvl="1"/>
            <a:r>
              <a:rPr lang="en-US" altLang="ko-KR" dirty="0"/>
              <a:t>Cube, Cube.001, Cube.002, Cube.003, Cube.004, Cube.007</a:t>
            </a:r>
          </a:p>
          <a:p>
            <a:pPr lvl="1"/>
            <a:r>
              <a:rPr lang="en-US" altLang="ko-KR" dirty="0" err="1"/>
              <a:t>ita_hasi</a:t>
            </a:r>
            <a:r>
              <a:rPr lang="en-US" altLang="ko-KR" dirty="0"/>
              <a:t>-P,</a:t>
            </a:r>
            <a:r>
              <a:rPr lang="ko-KR" altLang="en-US" dirty="0"/>
              <a:t> </a:t>
            </a:r>
            <a:r>
              <a:rPr lang="en-US" altLang="ko-KR" dirty="0"/>
              <a:t>ita_hasi-P.001,</a:t>
            </a:r>
            <a:r>
              <a:rPr lang="ko-KR" altLang="en-US" dirty="0"/>
              <a:t> </a:t>
            </a:r>
            <a:r>
              <a:rPr lang="en-US" altLang="ko-KR" dirty="0"/>
              <a:t>ita_hasi-P.002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step_ashi-01, </a:t>
            </a:r>
            <a:r>
              <a:rPr lang="en-US" altLang="ko-KR" dirty="0" err="1"/>
              <a:t>step_conk</a:t>
            </a:r>
            <a:r>
              <a:rPr lang="en-US" altLang="ko-KR" dirty="0"/>
              <a:t>, step_ashi-02, </a:t>
            </a:r>
            <a:r>
              <a:rPr lang="en-US" altLang="ko-KR" dirty="0" err="1"/>
              <a:t>step_p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3. Mesh Collider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4. ‘Navigation Static’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ko-KR" altLang="en-US" dirty="0"/>
              <a:t>아래의 대화상자에서 </a:t>
            </a:r>
            <a:r>
              <a:rPr lang="en-US" altLang="ko-KR" dirty="0"/>
              <a:t>‘Yes, change children’ </a:t>
            </a:r>
            <a:r>
              <a:rPr lang="ko-KR" altLang="en-US" dirty="0"/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100DA4-E23D-4131-A953-1090E52C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254450"/>
            <a:ext cx="3744416" cy="14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92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913FB-107F-4FA7-81C3-CBE85BF7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생성 테스트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F179F-3F78-4D11-909C-54DBF7419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5. ‘Generate </a:t>
            </a:r>
            <a:r>
              <a:rPr lang="en-US" altLang="ko-KR" dirty="0" err="1"/>
              <a:t>OffMeshLinks</a:t>
            </a:r>
            <a:r>
              <a:rPr lang="en-US" altLang="ko-KR" dirty="0"/>
              <a:t>’ </a:t>
            </a:r>
            <a:r>
              <a:rPr lang="ko-KR" altLang="en-US" dirty="0"/>
              <a:t>선택</a:t>
            </a:r>
            <a:r>
              <a:rPr lang="en-US" altLang="ko-KR" dirty="0"/>
              <a:t> </a:t>
            </a:r>
            <a:r>
              <a:rPr lang="ko-KR" altLang="en-US" dirty="0"/>
              <a:t>해제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 ‘Navigation Area’</a:t>
            </a:r>
            <a:r>
              <a:rPr lang="ko-KR" altLang="en-US" dirty="0"/>
              <a:t>를 </a:t>
            </a:r>
            <a:r>
              <a:rPr lang="en-US" altLang="ko-KR" dirty="0"/>
              <a:t>‘Walkable’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ko-KR" altLang="en-US" dirty="0"/>
              <a:t>현재 선택된 모든 </a:t>
            </a:r>
            <a:r>
              <a:rPr lang="en-US" altLang="ko-KR" dirty="0"/>
              <a:t>Mesh Renderer</a:t>
            </a:r>
            <a:r>
              <a:rPr lang="ko-KR" altLang="en-US" dirty="0"/>
              <a:t>의 물체들을 걸을 수 있는 구역으로 지정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7. ‘Bake’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28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3B611-78A9-4897-86A4-8094BBB9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NavMesh</a:t>
            </a:r>
            <a:r>
              <a:rPr lang="en-US" altLang="ko-KR" dirty="0"/>
              <a:t> </a:t>
            </a:r>
            <a:r>
              <a:rPr lang="ko-KR" altLang="en-US" dirty="0"/>
              <a:t>기본 옵션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70735-3DD6-4C18-978D-FD8C70339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Agent Radius: </a:t>
            </a:r>
            <a:r>
              <a:rPr lang="ko-KR" altLang="en-US" dirty="0"/>
              <a:t>캐릭터가 통과할 수 있는 최대 너비</a:t>
            </a:r>
            <a:r>
              <a:rPr lang="en-US" altLang="ko-KR" dirty="0"/>
              <a:t> </a:t>
            </a:r>
            <a:r>
              <a:rPr lang="ko-KR" altLang="en-US" dirty="0"/>
              <a:t>반지름</a:t>
            </a:r>
            <a:endParaRPr lang="en-US" altLang="ko-KR" dirty="0"/>
          </a:p>
          <a:p>
            <a:pPr lvl="2"/>
            <a:r>
              <a:rPr lang="ko-KR" altLang="en-US" dirty="0"/>
              <a:t>이보다 좁은 곳은 통과 불가</a:t>
            </a:r>
            <a:endParaRPr lang="en-US" altLang="ko-KR" dirty="0"/>
          </a:p>
          <a:p>
            <a:pPr lvl="1"/>
            <a:r>
              <a:rPr lang="en-US" altLang="ko-KR" dirty="0"/>
              <a:t>Agent Height: </a:t>
            </a:r>
            <a:r>
              <a:rPr lang="ko-KR" altLang="en-US" dirty="0"/>
              <a:t>캐릭터가 움직일 수 있는 최대 높이</a:t>
            </a:r>
            <a:endParaRPr lang="en-US" altLang="ko-KR" dirty="0"/>
          </a:p>
          <a:p>
            <a:pPr lvl="2"/>
            <a:r>
              <a:rPr lang="ko-KR" altLang="en-US" dirty="0"/>
              <a:t>이보다 낮은 곳은 통과 불가</a:t>
            </a:r>
            <a:endParaRPr lang="en-US" altLang="ko-KR" dirty="0"/>
          </a:p>
          <a:p>
            <a:pPr lvl="1"/>
            <a:r>
              <a:rPr lang="en-US" altLang="ko-KR" dirty="0"/>
              <a:t>Max Slope: </a:t>
            </a:r>
            <a:r>
              <a:rPr lang="ko-KR" altLang="en-US" dirty="0"/>
              <a:t>올라갈 수 있는 경사로 각도</a:t>
            </a:r>
            <a:endParaRPr lang="en-US" altLang="ko-KR" dirty="0"/>
          </a:p>
          <a:p>
            <a:pPr lvl="1"/>
            <a:r>
              <a:rPr lang="en-US" altLang="ko-KR" dirty="0"/>
              <a:t>Step Height: </a:t>
            </a:r>
            <a:r>
              <a:rPr lang="ko-KR" altLang="en-US" dirty="0"/>
              <a:t>계단과 같은 물체를 오를 수 있는 최대 높이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1FC733-67C2-40C5-8E8E-D32D67F5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908720"/>
            <a:ext cx="4086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7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100" b="1" dirty="0">
            <a:solidFill>
              <a:srgbClr val="C00000"/>
            </a:solidFill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86333</TotalTime>
  <Words>871</Words>
  <Application>Microsoft Office PowerPoint</Application>
  <PresentationFormat>화면 슬라이드 쇼(4:3)</PresentationFormat>
  <Paragraphs>191</Paragraphs>
  <Slides>29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Trebuchet MS</vt:lpstr>
      <vt:lpstr>굴림</vt:lpstr>
      <vt:lpstr>맑은 고딕</vt:lpstr>
      <vt:lpstr>Tahoma</vt:lpstr>
      <vt:lpstr>Arial</vt:lpstr>
      <vt:lpstr>Wingdings</vt:lpstr>
      <vt:lpstr>Verdana</vt:lpstr>
      <vt:lpstr>Office 테마</vt:lpstr>
      <vt:lpstr>NavMesh</vt:lpstr>
      <vt:lpstr>목차</vt:lpstr>
      <vt:lpstr>이 강의자료에서 사용하는 리소스</vt:lpstr>
      <vt:lpstr>목표</vt:lpstr>
      <vt:lpstr>NavMesh 생성</vt:lpstr>
      <vt:lpstr>Navigation 메뉴</vt:lpstr>
      <vt:lpstr>NavMesh 생성 테스트(1/2)</vt:lpstr>
      <vt:lpstr>NavMesh 생성 테스트(2/2)</vt:lpstr>
      <vt:lpstr>NavMesh 기본 옵션</vt:lpstr>
      <vt:lpstr>Off Mesh Links 옵션</vt:lpstr>
      <vt:lpstr>Off Mesh Links 생성 예</vt:lpstr>
      <vt:lpstr>각 구역의 통과 비용</vt:lpstr>
      <vt:lpstr>캐릭터 이동</vt:lpstr>
      <vt:lpstr>지점 표시 프리팹 생성</vt:lpstr>
      <vt:lpstr>테스트용 캐릭터 배치</vt:lpstr>
      <vt:lpstr>지점 클릭 기반 이동</vt:lpstr>
      <vt:lpstr>지점 클릭 기반 이동(테스트 캐릭터)</vt:lpstr>
      <vt:lpstr>플레이어 캐릭터 배치</vt:lpstr>
      <vt:lpstr>지점 클릭 기반 이동(플레이어 캐릭터)</vt:lpstr>
      <vt:lpstr>플레이어 캐릭터 애니메이션 제어</vt:lpstr>
      <vt:lpstr>플레이어 캐릭터 애니메이션 제어 결과</vt:lpstr>
      <vt:lpstr>Off Mesh Link에서 점프하기</vt:lpstr>
      <vt:lpstr>장애물 추가</vt:lpstr>
      <vt:lpstr>장애물 추가 결과</vt:lpstr>
      <vt:lpstr>Carve 설정</vt:lpstr>
      <vt:lpstr>장애물 추가 결과(Carve 체크)</vt:lpstr>
      <vt:lpstr>NavMesh 사용시 주의사항(1/2)</vt:lpstr>
      <vt:lpstr>NavMesh 사용시 주의사항(2/2)</vt:lpstr>
      <vt:lpstr>PowerPoint 프레젠테이션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</cp:lastModifiedBy>
  <cp:revision>3854</cp:revision>
  <cp:lastPrinted>2015-07-22T04:24:45Z</cp:lastPrinted>
  <dcterms:created xsi:type="dcterms:W3CDTF">2009-01-13T03:03:42Z</dcterms:created>
  <dcterms:modified xsi:type="dcterms:W3CDTF">2022-11-16T12:59:27Z</dcterms:modified>
</cp:coreProperties>
</file>